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Lst>
  <p:sldSz cx="18288000" cy="10287000"/>
  <p:notesSz cx="6858000" cy="9144000"/>
  <p:embeddedFontLst>
    <p:embeddedFont>
      <p:font typeface="Arial Bold" panose="020B0704020202020204" pitchFamily="34" charset="0"/>
      <p:bold r:id="rId13"/>
    </p:embeddedFont>
    <p:embeddedFont>
      <p:font typeface="Arial Rounded MT Bold" panose="020F0704030504030204" pitchFamily="34" charset="0"/>
      <p:regular r:id="rId14"/>
    </p:embeddedFont>
    <p:embeddedFont>
      <p:font typeface="Canva Sans Bold" panose="020B0604020202020204" charset="0"/>
      <p:bold r:id="rId15"/>
    </p:embeddedFont>
    <p:embeddedFont>
      <p:font typeface="Montserrat Classic Bold" panose="020B0604020202020204" charset="0"/>
      <p:bold r:id="rId16"/>
    </p:embeddedFont>
    <p:embeddedFont>
      <p:font typeface="Montserrat Extra-Bold" panose="020B0604020202020204" charset="0"/>
      <p:bold r:id="rId17"/>
    </p:embeddedFont>
    <p:embeddedFont>
      <p:font typeface="Montserrat Extra-Bold Italics" panose="020B0604020202020204" charset="0"/>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3" d="100"/>
          <a:sy n="53" d="100"/>
        </p:scale>
        <p:origin x="1932"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7020778">
            <a:off x="-6402716" y="821505"/>
            <a:ext cx="16230600" cy="10441156"/>
          </a:xfrm>
          <a:prstGeom prst="rect">
            <a:avLst/>
          </a:prstGeom>
          <a:solidFill>
            <a:srgbClr val="213559"/>
          </a:solidFill>
        </p:spPr>
      </p:sp>
      <p:sp>
        <p:nvSpPr>
          <p:cNvPr id="3" name="AutoShape 3"/>
          <p:cNvSpPr/>
          <p:nvPr/>
        </p:nvSpPr>
        <p:spPr>
          <a:xfrm rot="-7020778">
            <a:off x="-7994889" y="629085"/>
            <a:ext cx="16230600" cy="10441156"/>
          </a:xfrm>
          <a:prstGeom prst="rect">
            <a:avLst/>
          </a:prstGeom>
          <a:solidFill>
            <a:srgbClr val="263F6B"/>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sp>
        <p:nvSpPr>
          <p:cNvPr id="5" name="AutoShape 5"/>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6" name="AutoShape 6"/>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7" name="AutoShape 7"/>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8" name="AutoShape 8"/>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9" name="AutoShape 9"/>
          <p:cNvSpPr/>
          <p:nvPr/>
        </p:nvSpPr>
        <p:spPr>
          <a:xfrm>
            <a:off x="628699" y="2392260"/>
            <a:ext cx="1291530" cy="0"/>
          </a:xfrm>
          <a:prstGeom prst="line">
            <a:avLst/>
          </a:prstGeom>
          <a:ln w="19050" cap="rnd">
            <a:solidFill>
              <a:srgbClr val="FFFFFF"/>
            </a:solidFill>
            <a:prstDash val="solid"/>
            <a:headEnd type="none" w="sm" len="sm"/>
            <a:tailEnd type="none" w="sm" len="sm"/>
          </a:ln>
        </p:spPr>
      </p:sp>
      <p:pic>
        <p:nvPicPr>
          <p:cNvPr id="11" name="Picture 11"/>
          <p:cNvPicPr>
            <a:picLocks noChangeAspect="1"/>
          </p:cNvPicPr>
          <p:nvPr/>
        </p:nvPicPr>
        <p:blipFill>
          <a:blip r:embed="rId4"/>
          <a:srcRect/>
          <a:stretch>
            <a:fillRect/>
          </a:stretch>
        </p:blipFill>
        <p:spPr>
          <a:xfrm>
            <a:off x="13352117" y="156804"/>
            <a:ext cx="4823777" cy="1437486"/>
          </a:xfrm>
          <a:prstGeom prst="rect">
            <a:avLst/>
          </a:prstGeom>
        </p:spPr>
      </p:pic>
      <p:sp>
        <p:nvSpPr>
          <p:cNvPr id="12" name="TextBox 12"/>
          <p:cNvSpPr txBox="1"/>
          <p:nvPr/>
        </p:nvSpPr>
        <p:spPr>
          <a:xfrm>
            <a:off x="7791935" y="2668205"/>
            <a:ext cx="8975394" cy="1744067"/>
          </a:xfrm>
          <a:prstGeom prst="rect">
            <a:avLst/>
          </a:prstGeom>
        </p:spPr>
        <p:txBody>
          <a:bodyPr wrap="square" lIns="0" tIns="0" rIns="0" bIns="0" rtlCol="0" anchor="t">
            <a:spAutoFit/>
          </a:bodyPr>
          <a:lstStyle/>
          <a:p>
            <a:pPr algn="ctr">
              <a:lnSpc>
                <a:spcPts val="6830"/>
              </a:lnSpc>
            </a:pPr>
            <a:r>
              <a:rPr lang="en-US" sz="6900" dirty="0">
                <a:solidFill>
                  <a:srgbClr val="0097B2"/>
                </a:solidFill>
                <a:latin typeface="Montserrat Classic Bold" panose="00000800000000000000"/>
              </a:rPr>
              <a:t>EFFICIENT INDOOR CROWD</a:t>
            </a:r>
          </a:p>
        </p:txBody>
      </p:sp>
      <p:sp>
        <p:nvSpPr>
          <p:cNvPr id="13" name="TextBox 13"/>
          <p:cNvSpPr txBox="1"/>
          <p:nvPr/>
        </p:nvSpPr>
        <p:spPr>
          <a:xfrm>
            <a:off x="7274322" y="5188774"/>
            <a:ext cx="10280380" cy="1769715"/>
          </a:xfrm>
          <a:prstGeom prst="rect">
            <a:avLst/>
          </a:prstGeom>
        </p:spPr>
        <p:txBody>
          <a:bodyPr wrap="square" lIns="0" tIns="0" rIns="0" bIns="0" rtlCol="0" anchor="t">
            <a:spAutoFit/>
          </a:bodyPr>
          <a:lstStyle/>
          <a:p>
            <a:pPr algn="ctr">
              <a:lnSpc>
                <a:spcPts val="6930"/>
              </a:lnSpc>
            </a:pPr>
            <a:r>
              <a:rPr lang="en-US" sz="7000" dirty="0">
                <a:solidFill>
                  <a:srgbClr val="263F6B"/>
                </a:solidFill>
                <a:latin typeface="Montserrat Classic Bold" panose="00000800000000000000"/>
              </a:rPr>
              <a:t>MANAGEMENT SYSTEM</a:t>
            </a:r>
          </a:p>
        </p:txBody>
      </p:sp>
      <p:sp>
        <p:nvSpPr>
          <p:cNvPr id="14" name="TextBox 14"/>
          <p:cNvSpPr txBox="1"/>
          <p:nvPr/>
        </p:nvSpPr>
        <p:spPr>
          <a:xfrm>
            <a:off x="745490" y="6446520"/>
            <a:ext cx="3352800" cy="2244090"/>
          </a:xfrm>
          <a:prstGeom prst="rect">
            <a:avLst/>
          </a:prstGeom>
        </p:spPr>
        <p:txBody>
          <a:bodyPr wrap="square" lIns="0" tIns="0" rIns="0" bIns="0" rtlCol="0" anchor="t">
            <a:spAutoFit/>
          </a:bodyPr>
          <a:lstStyle/>
          <a:p>
            <a:pPr>
              <a:lnSpc>
                <a:spcPts val="3500"/>
              </a:lnSpc>
            </a:pPr>
            <a:r>
              <a:rPr lang="en-US" sz="2500" dirty="0">
                <a:solidFill>
                  <a:srgbClr val="FFFFFF"/>
                </a:solidFill>
                <a:latin typeface="Arial Rounded MT Bold" panose="020F0704030504030204" pitchFamily="34" charset="0"/>
              </a:rPr>
              <a:t>Yash Anand</a:t>
            </a:r>
            <a:br>
              <a:rPr lang="en-US" sz="2500" dirty="0">
                <a:solidFill>
                  <a:srgbClr val="FFFFFF"/>
                </a:solidFill>
                <a:latin typeface="Arial Rounded MT Bold" panose="020F0704030504030204" pitchFamily="34" charset="0"/>
              </a:rPr>
            </a:br>
            <a:r>
              <a:rPr lang="en-US" sz="2500" dirty="0">
                <a:solidFill>
                  <a:srgbClr val="FFFFFF"/>
                </a:solidFill>
                <a:latin typeface="Arial Rounded MT Bold" panose="020F0704030504030204" pitchFamily="34" charset="0"/>
                <a:sym typeface="+mn-ea"/>
              </a:rPr>
              <a:t>Astitva Agarwal</a:t>
            </a:r>
            <a:br>
              <a:rPr lang="en-US" sz="2500" dirty="0">
                <a:solidFill>
                  <a:srgbClr val="FFFFFF"/>
                </a:solidFill>
                <a:latin typeface="Arial Rounded MT Bold" panose="020F0704030504030204" pitchFamily="34" charset="0"/>
                <a:sym typeface="+mn-ea"/>
              </a:rPr>
            </a:br>
            <a:r>
              <a:rPr lang="en-US" sz="2500" dirty="0">
                <a:solidFill>
                  <a:srgbClr val="FFFFFF"/>
                </a:solidFill>
                <a:latin typeface="Arial Rounded MT Bold" panose="020F0704030504030204" pitchFamily="34" charset="0"/>
                <a:sym typeface="+mn-ea"/>
              </a:rPr>
              <a:t>Adarsh </a:t>
            </a:r>
            <a:r>
              <a:rPr lang="en-US" sz="2500" dirty="0" err="1">
                <a:solidFill>
                  <a:srgbClr val="FFFFFF"/>
                </a:solidFill>
                <a:latin typeface="Arial Rounded MT Bold" panose="020F0704030504030204" pitchFamily="34" charset="0"/>
                <a:sym typeface="+mn-ea"/>
              </a:rPr>
              <a:t>Keshri</a:t>
            </a:r>
            <a:br>
              <a:rPr lang="en-US" sz="2500" dirty="0">
                <a:solidFill>
                  <a:srgbClr val="FFFFFF"/>
                </a:solidFill>
                <a:latin typeface="Arial Rounded MT Bold" panose="020F0704030504030204" pitchFamily="34" charset="0"/>
                <a:sym typeface="+mn-ea"/>
              </a:rPr>
            </a:br>
            <a:r>
              <a:rPr lang="en-US" sz="2500" dirty="0">
                <a:solidFill>
                  <a:srgbClr val="FFFFFF"/>
                </a:solidFill>
                <a:latin typeface="Arial Rounded MT Bold" panose="020F0704030504030204" pitchFamily="34" charset="0"/>
                <a:sym typeface="+mn-ea"/>
              </a:rPr>
              <a:t>Vansh Saluja</a:t>
            </a:r>
            <a:endParaRPr lang="en-US" sz="2500" dirty="0">
              <a:solidFill>
                <a:srgbClr val="FFFFFF"/>
              </a:solidFill>
              <a:latin typeface="Arial Rounded MT Bold" panose="020F0704030504030204" pitchFamily="34" charset="0"/>
            </a:endParaRPr>
          </a:p>
          <a:p>
            <a:pPr>
              <a:lnSpc>
                <a:spcPts val="3500"/>
              </a:lnSpc>
            </a:pPr>
            <a:r>
              <a:rPr lang="en-US" sz="2500" dirty="0">
                <a:solidFill>
                  <a:srgbClr val="FFFFFF"/>
                </a:solidFill>
                <a:latin typeface="Arial Rounded MT Bold" panose="020F0704030504030204" pitchFamily="34" charset="0"/>
              </a:rPr>
              <a:t>BS </a:t>
            </a:r>
            <a:r>
              <a:rPr lang="en-US" sz="2500" dirty="0" err="1">
                <a:solidFill>
                  <a:srgbClr val="FFFFFF"/>
                </a:solidFill>
                <a:latin typeface="Arial Rounded MT Bold" panose="020F0704030504030204" pitchFamily="34" charset="0"/>
              </a:rPr>
              <a:t>Sarandeep</a:t>
            </a:r>
            <a:r>
              <a:rPr lang="en-US" sz="2500" dirty="0">
                <a:solidFill>
                  <a:srgbClr val="FFFFFF"/>
                </a:solidFill>
                <a:latin typeface="Arial Rounded MT Bold" panose="020F0704030504030204" pitchFamily="34" charset="0"/>
              </a:rPr>
              <a:t> </a:t>
            </a:r>
            <a:r>
              <a:rPr lang="en-US" sz="2500" dirty="0" err="1">
                <a:solidFill>
                  <a:srgbClr val="FFFFFF"/>
                </a:solidFill>
                <a:latin typeface="Arial Rounded MT Bold" panose="020F0704030504030204" pitchFamily="34" charset="0"/>
              </a:rPr>
              <a:t>Sabut</a:t>
            </a:r>
            <a:endParaRPr lang="en-US" sz="2500" dirty="0">
              <a:solidFill>
                <a:srgbClr val="FFFFFF"/>
              </a:solidFill>
              <a:latin typeface="Arial Rounded MT Bold" panose="020F0704030504030204" pitchFamily="34" charset="0"/>
            </a:endParaRPr>
          </a:p>
        </p:txBody>
      </p:sp>
      <p:sp>
        <p:nvSpPr>
          <p:cNvPr id="15" name="TextBox 15"/>
          <p:cNvSpPr txBox="1"/>
          <p:nvPr/>
        </p:nvSpPr>
        <p:spPr>
          <a:xfrm>
            <a:off x="4555265" y="6446535"/>
            <a:ext cx="3069309" cy="2244090"/>
          </a:xfrm>
          <a:prstGeom prst="rect">
            <a:avLst/>
          </a:prstGeom>
        </p:spPr>
        <p:txBody>
          <a:bodyPr lIns="0" tIns="0" rIns="0" bIns="0" rtlCol="0" anchor="t">
            <a:spAutoFit/>
          </a:bodyPr>
          <a:lstStyle/>
          <a:p>
            <a:pPr>
              <a:lnSpc>
                <a:spcPts val="3500"/>
              </a:lnSpc>
            </a:pPr>
            <a:r>
              <a:rPr lang="en-US" sz="2500" dirty="0">
                <a:solidFill>
                  <a:srgbClr val="FFFFFF"/>
                </a:solidFill>
                <a:latin typeface="Arial Rounded MT Bold" panose="020F0704030504030204" pitchFamily="34" charset="0"/>
              </a:rPr>
              <a:t>2005420</a:t>
            </a:r>
          </a:p>
          <a:p>
            <a:pPr>
              <a:lnSpc>
                <a:spcPts val="3500"/>
              </a:lnSpc>
            </a:pPr>
            <a:r>
              <a:rPr lang="en-US" sz="2500" dirty="0">
                <a:solidFill>
                  <a:srgbClr val="FFFFFF"/>
                </a:solidFill>
                <a:latin typeface="Arial Rounded MT Bold" panose="020F0704030504030204" pitchFamily="34" charset="0"/>
              </a:rPr>
              <a:t>2005718</a:t>
            </a:r>
            <a:br>
              <a:rPr lang="en-US" sz="2500" dirty="0">
                <a:solidFill>
                  <a:srgbClr val="FFFFFF"/>
                </a:solidFill>
                <a:latin typeface="Arial Rounded MT Bold" panose="020F0704030504030204" pitchFamily="34" charset="0"/>
              </a:rPr>
            </a:br>
            <a:r>
              <a:rPr lang="en-US" sz="2500" dirty="0">
                <a:solidFill>
                  <a:srgbClr val="FFFFFF"/>
                </a:solidFill>
                <a:latin typeface="Arial Rounded MT Bold" panose="020F0704030504030204" pitchFamily="34" charset="0"/>
              </a:rPr>
              <a:t>20051122</a:t>
            </a:r>
          </a:p>
          <a:p>
            <a:pPr>
              <a:lnSpc>
                <a:spcPts val="3500"/>
              </a:lnSpc>
            </a:pPr>
            <a:r>
              <a:rPr lang="en-US" sz="2500" dirty="0">
                <a:solidFill>
                  <a:srgbClr val="FFFFFF"/>
                </a:solidFill>
                <a:latin typeface="Arial Rounded MT Bold" panose="020F0704030504030204" pitchFamily="34" charset="0"/>
              </a:rPr>
              <a:t>20051285</a:t>
            </a:r>
            <a:br>
              <a:rPr lang="en-US" sz="2500" dirty="0">
                <a:solidFill>
                  <a:srgbClr val="FFFFFF"/>
                </a:solidFill>
                <a:latin typeface="Arial Rounded MT Bold" panose="020F0704030504030204" pitchFamily="34" charset="0"/>
              </a:rPr>
            </a:br>
            <a:r>
              <a:rPr lang="en-US" sz="2500" dirty="0">
                <a:solidFill>
                  <a:srgbClr val="FFFFFF"/>
                </a:solidFill>
                <a:latin typeface="Arial Rounded MT Bold" panose="020F0704030504030204" pitchFamily="34" charset="0"/>
              </a:rPr>
              <a:t>20051397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a:grpSpLocks noChangeAspect="1"/>
          </p:cNvGrpSpPr>
          <p:nvPr/>
        </p:nvGrpSpPr>
        <p:grpSpPr>
          <a:xfrm>
            <a:off x="14016390" y="4758689"/>
            <a:ext cx="5802169" cy="5802146"/>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5" name="TextBox 5"/>
          <p:cNvSpPr txBox="1"/>
          <p:nvPr/>
        </p:nvSpPr>
        <p:spPr>
          <a:xfrm>
            <a:off x="821478" y="933722"/>
            <a:ext cx="5943253" cy="2033271"/>
          </a:xfrm>
          <a:prstGeom prst="rect">
            <a:avLst/>
          </a:prstGeom>
        </p:spPr>
        <p:txBody>
          <a:bodyPr lIns="0" tIns="0" rIns="0" bIns="0" rtlCol="0" anchor="t">
            <a:spAutoFit/>
          </a:bodyPr>
          <a:lstStyle/>
          <a:p>
            <a:pPr>
              <a:lnSpc>
                <a:spcPts val="7840"/>
              </a:lnSpc>
            </a:pPr>
            <a:r>
              <a:rPr lang="en-US" sz="8000" spc="-472">
                <a:solidFill>
                  <a:srgbClr val="263F6B"/>
                </a:solidFill>
                <a:latin typeface="Montserrat Extra-Bold Italics" panose="00000900000000000000"/>
              </a:rPr>
              <a:t>FUTURE </a:t>
            </a:r>
          </a:p>
          <a:p>
            <a:pPr>
              <a:lnSpc>
                <a:spcPts val="7840"/>
              </a:lnSpc>
            </a:pPr>
            <a:r>
              <a:rPr lang="en-US" sz="8000" spc="-472">
                <a:solidFill>
                  <a:srgbClr val="263F6B"/>
                </a:solidFill>
                <a:latin typeface="Montserrat Extra-Bold Italics" panose="00000900000000000000"/>
              </a:rPr>
              <a:t>SCOPE</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5844" y="333027"/>
            <a:ext cx="1783058" cy="295015"/>
          </a:xfrm>
          <a:prstGeom prst="rect">
            <a:avLst/>
          </a:prstGeom>
        </p:spPr>
      </p:pic>
      <p:sp>
        <p:nvSpPr>
          <p:cNvPr id="7" name="TextBox 7"/>
          <p:cNvSpPr txBox="1"/>
          <p:nvPr/>
        </p:nvSpPr>
        <p:spPr>
          <a:xfrm>
            <a:off x="362631" y="3336517"/>
            <a:ext cx="13653760" cy="5989955"/>
          </a:xfrm>
          <a:prstGeom prst="rect">
            <a:avLst/>
          </a:prstGeom>
        </p:spPr>
        <p:txBody>
          <a:bodyPr lIns="0" tIns="0" rIns="0" bIns="0" rtlCol="0" anchor="t">
            <a:spAutoFit/>
          </a:bodyPr>
          <a:lstStyle/>
          <a:p>
            <a:pPr marL="496570" lvl="1" indent="-248285">
              <a:lnSpc>
                <a:spcPts val="3220"/>
              </a:lnSpc>
              <a:buFont typeface="Arial" panose="020B0604020202020204"/>
              <a:buChar char="•"/>
            </a:pPr>
            <a:r>
              <a:rPr lang="en-US" sz="2300">
                <a:solidFill>
                  <a:srgbClr val="263F6B"/>
                </a:solidFill>
                <a:latin typeface="Canva Sans Bold" panose="020B0803030501040103"/>
              </a:rPr>
              <a:t>Exploring the integration of machine learning algorithms like deep reinforcement learning for more intelligent and adaptive crowd management strategies.</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Investigating the feasibility of incorporating social distancing protocols and crowd density estimation techniques for enhanced safety measures.</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Enhancing the system's capabilities by integrating multi-camera setups and leveraging advanced computer vision techniques for comprehensive crowd monitoring.</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Implementing real-time data analytics and visualization tools to provide actionable insights for efficient decision-making and resource allocation.</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Extending the project to outdoor environments and large-scale events, addressing the unique challenges and requirements associated with open spaces and diverse crowd dynamics.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4137" y="698454"/>
            <a:ext cx="2556816" cy="257554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9461" y="9578419"/>
            <a:ext cx="2556816" cy="2575547"/>
          </a:xfrm>
          <a:prstGeom prst="rect">
            <a:avLst/>
          </a:prstGeom>
        </p:spPr>
      </p:pic>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5280345" y="3398244"/>
            <a:ext cx="7727311" cy="3919136"/>
          </a:xfrm>
          <a:prstGeom prst="rect">
            <a:avLst/>
          </a:prstGeom>
        </p:spPr>
        <p:txBody>
          <a:bodyPr lIns="0" tIns="0" rIns="0" bIns="0" rtlCol="0" anchor="t">
            <a:spAutoFit/>
          </a:bodyPr>
          <a:lstStyle/>
          <a:p>
            <a:pPr algn="ctr">
              <a:lnSpc>
                <a:spcPts val="14900"/>
              </a:lnSpc>
            </a:pPr>
            <a:r>
              <a:rPr lang="en-US" sz="16195" spc="-955">
                <a:solidFill>
                  <a:srgbClr val="FFFFFF"/>
                </a:solidFill>
                <a:latin typeface="Montserrat Extra-Bold" panose="0000090000000000000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28700" y="3599846"/>
            <a:ext cx="16230600" cy="6383729"/>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1200150"/>
            <a:ext cx="5935366" cy="2097024"/>
          </a:xfrm>
          <a:prstGeom prst="rect">
            <a:avLst/>
          </a:prstGeom>
        </p:spPr>
        <p:txBody>
          <a:bodyPr lIns="0" tIns="0" rIns="0" bIns="0" rtlCol="0" anchor="t">
            <a:spAutoFit/>
          </a:bodyPr>
          <a:lstStyle/>
          <a:p>
            <a:pPr>
              <a:lnSpc>
                <a:spcPts val="8070"/>
              </a:lnSpc>
            </a:pPr>
            <a:r>
              <a:rPr lang="en-US" sz="8235" spc="-485">
                <a:solidFill>
                  <a:srgbClr val="263F6B"/>
                </a:solidFill>
                <a:latin typeface="Montserrat Extra-Bold Italics" panose="00000900000000000000"/>
              </a:rPr>
              <a:t>TABLE OF CONTENTS</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
        <p:nvSpPr>
          <p:cNvPr id="9" name="TextBox 9"/>
          <p:cNvSpPr txBox="1"/>
          <p:nvPr/>
        </p:nvSpPr>
        <p:spPr>
          <a:xfrm>
            <a:off x="1375666" y="3897141"/>
            <a:ext cx="4441109" cy="4870450"/>
          </a:xfrm>
          <a:prstGeom prst="rect">
            <a:avLst/>
          </a:prstGeom>
        </p:spPr>
        <p:txBody>
          <a:bodyPr lIns="0" tIns="0" rIns="0" bIns="0" rtlCol="0" anchor="t">
            <a:spAutoFit/>
          </a:bodyPr>
          <a:lstStyle/>
          <a:p>
            <a:pPr marL="624205" lvl="1" indent="-311785">
              <a:lnSpc>
                <a:spcPts val="6330"/>
              </a:lnSpc>
              <a:buFont typeface="Arial" panose="020B0604020202020204"/>
              <a:buChar char="•"/>
            </a:pPr>
            <a:r>
              <a:rPr lang="en-US" sz="2890">
                <a:solidFill>
                  <a:srgbClr val="FFFFFF"/>
                </a:solidFill>
                <a:latin typeface="Montserrat Classic Bold" panose="00000800000000000000"/>
              </a:rPr>
              <a:t>Introduction</a:t>
            </a:r>
          </a:p>
          <a:p>
            <a:pPr marL="624205" lvl="1" indent="-311785">
              <a:lnSpc>
                <a:spcPts val="6330"/>
              </a:lnSpc>
              <a:buFont typeface="Arial" panose="020B0604020202020204"/>
              <a:buChar char="•"/>
            </a:pPr>
            <a:r>
              <a:rPr lang="en-US" sz="2890">
                <a:solidFill>
                  <a:srgbClr val="FFFFFF"/>
                </a:solidFill>
                <a:latin typeface="Montserrat Classic Bold" panose="00000800000000000000"/>
              </a:rPr>
              <a:t>Technology Used</a:t>
            </a:r>
          </a:p>
          <a:p>
            <a:pPr marL="624205" lvl="1" indent="-311785">
              <a:lnSpc>
                <a:spcPts val="6330"/>
              </a:lnSpc>
              <a:buFont typeface="Arial" panose="020B0604020202020204"/>
              <a:buChar char="•"/>
            </a:pPr>
            <a:r>
              <a:rPr lang="en-US" sz="2890">
                <a:solidFill>
                  <a:srgbClr val="FFFFFF"/>
                </a:solidFill>
                <a:latin typeface="Montserrat Classic Bold" panose="00000800000000000000"/>
              </a:rPr>
              <a:t>Working</a:t>
            </a:r>
          </a:p>
          <a:p>
            <a:pPr marL="624205" lvl="1" indent="-311785">
              <a:lnSpc>
                <a:spcPts val="6330"/>
              </a:lnSpc>
              <a:buFont typeface="Arial" panose="020B0604020202020204"/>
              <a:buChar char="•"/>
            </a:pPr>
            <a:r>
              <a:rPr lang="en-US" sz="2890">
                <a:solidFill>
                  <a:srgbClr val="FFFFFF"/>
                </a:solidFill>
                <a:latin typeface="Montserrat Classic Bold" panose="00000800000000000000"/>
              </a:rPr>
              <a:t>Implementation</a:t>
            </a:r>
          </a:p>
          <a:p>
            <a:pPr marL="624205" lvl="1" indent="-311785">
              <a:lnSpc>
                <a:spcPts val="6330"/>
              </a:lnSpc>
              <a:buFont typeface="Arial" panose="020B0604020202020204"/>
              <a:buChar char="•"/>
            </a:pPr>
            <a:r>
              <a:rPr lang="en-US" sz="2890">
                <a:solidFill>
                  <a:srgbClr val="FFFFFF"/>
                </a:solidFill>
                <a:latin typeface="Montserrat Classic Bold" panose="00000800000000000000"/>
              </a:rPr>
              <a:t>Conclusion</a:t>
            </a:r>
          </a:p>
          <a:p>
            <a:pPr marL="624205" lvl="1" indent="-311785">
              <a:lnSpc>
                <a:spcPts val="6330"/>
              </a:lnSpc>
              <a:buFont typeface="Arial" panose="020B0604020202020204"/>
              <a:buChar char="•"/>
            </a:pPr>
            <a:r>
              <a:rPr lang="en-US" sz="2890">
                <a:solidFill>
                  <a:srgbClr val="FFFFFF"/>
                </a:solidFill>
                <a:latin typeface="Montserrat Classic Bold" panose="00000800000000000000"/>
              </a:rPr>
              <a:t>Future Scope</a:t>
            </a:r>
            <a:endParaRPr lang="en-US" sz="2900">
              <a:solidFill>
                <a:srgbClr val="FFFFFF"/>
              </a:solidFill>
              <a:latin typeface="Montserrat Classic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2512615" y="0"/>
            <a:ext cx="6891722" cy="1309890"/>
            <a:chOff x="0" y="0"/>
            <a:chExt cx="3474561" cy="660400"/>
          </a:xfrm>
        </p:grpSpPr>
        <p:sp>
          <p:nvSpPr>
            <p:cNvPr id="4" name="Freeform 4"/>
            <p:cNvSpPr/>
            <p:nvPr/>
          </p:nvSpPr>
          <p:spPr>
            <a:xfrm>
              <a:off x="0" y="0"/>
              <a:ext cx="3474561" cy="660400"/>
            </a:xfrm>
            <a:custGeom>
              <a:avLst/>
              <a:gdLst/>
              <a:ahLst/>
              <a:cxnLst/>
              <a:rect l="l" t="t" r="r" b="b"/>
              <a:pathLst>
                <a:path w="3474561" h="660400">
                  <a:moveTo>
                    <a:pt x="3350101" y="660400"/>
                  </a:moveTo>
                  <a:lnTo>
                    <a:pt x="124460" y="660400"/>
                  </a:lnTo>
                  <a:cubicBezTo>
                    <a:pt x="55880" y="660400"/>
                    <a:pt x="0" y="604520"/>
                    <a:pt x="0" y="535940"/>
                  </a:cubicBezTo>
                  <a:lnTo>
                    <a:pt x="0" y="124460"/>
                  </a:lnTo>
                  <a:cubicBezTo>
                    <a:pt x="0" y="55880"/>
                    <a:pt x="55880" y="0"/>
                    <a:pt x="124460" y="0"/>
                  </a:cubicBezTo>
                  <a:lnTo>
                    <a:pt x="3350101" y="0"/>
                  </a:lnTo>
                  <a:cubicBezTo>
                    <a:pt x="3418681" y="0"/>
                    <a:pt x="3474561" y="55880"/>
                    <a:pt x="3474561" y="124460"/>
                  </a:cubicBezTo>
                  <a:lnTo>
                    <a:pt x="3474561" y="535940"/>
                  </a:lnTo>
                  <a:cubicBezTo>
                    <a:pt x="3474561" y="604520"/>
                    <a:pt x="3418681" y="660400"/>
                    <a:pt x="3350101" y="660400"/>
                  </a:cubicBezTo>
                  <a:close/>
                </a:path>
              </a:pathLst>
            </a:custGeom>
            <a:solidFill>
              <a:srgbClr val="263F6B"/>
            </a:solidFill>
          </p:spPr>
        </p:sp>
      </p:grpSp>
      <p:grpSp>
        <p:nvGrpSpPr>
          <p:cNvPr id="5" name="Group 5"/>
          <p:cNvGrpSpPr/>
          <p:nvPr/>
        </p:nvGrpSpPr>
        <p:grpSpPr>
          <a:xfrm>
            <a:off x="13911908" y="90558"/>
            <a:ext cx="6888707" cy="1309890"/>
            <a:chOff x="0" y="0"/>
            <a:chExt cx="3473041" cy="660400"/>
          </a:xfrm>
        </p:grpSpPr>
        <p:sp>
          <p:nvSpPr>
            <p:cNvPr id="6" name="Freeform 6"/>
            <p:cNvSpPr/>
            <p:nvPr/>
          </p:nvSpPr>
          <p:spPr>
            <a:xfrm>
              <a:off x="0" y="0"/>
              <a:ext cx="3473041" cy="660400"/>
            </a:xfrm>
            <a:custGeom>
              <a:avLst/>
              <a:gdLst/>
              <a:ahLst/>
              <a:cxnLst/>
              <a:rect l="l" t="t" r="r" b="b"/>
              <a:pathLst>
                <a:path w="3473041" h="660400">
                  <a:moveTo>
                    <a:pt x="3348581" y="660400"/>
                  </a:moveTo>
                  <a:lnTo>
                    <a:pt x="124460" y="660400"/>
                  </a:lnTo>
                  <a:cubicBezTo>
                    <a:pt x="55880" y="660400"/>
                    <a:pt x="0" y="604520"/>
                    <a:pt x="0" y="535940"/>
                  </a:cubicBezTo>
                  <a:lnTo>
                    <a:pt x="0" y="124460"/>
                  </a:lnTo>
                  <a:cubicBezTo>
                    <a:pt x="0" y="55880"/>
                    <a:pt x="55880" y="0"/>
                    <a:pt x="124460" y="0"/>
                  </a:cubicBezTo>
                  <a:lnTo>
                    <a:pt x="3348581" y="0"/>
                  </a:lnTo>
                  <a:cubicBezTo>
                    <a:pt x="3417161" y="0"/>
                    <a:pt x="3473041" y="55880"/>
                    <a:pt x="3473041" y="124460"/>
                  </a:cubicBezTo>
                  <a:lnTo>
                    <a:pt x="3473041" y="535940"/>
                  </a:lnTo>
                  <a:cubicBezTo>
                    <a:pt x="3473041" y="604520"/>
                    <a:pt x="3417161" y="660400"/>
                    <a:pt x="3348581" y="660400"/>
                  </a:cubicBezTo>
                  <a:close/>
                </a:path>
              </a:pathLst>
            </a:custGeom>
            <a:solidFill>
              <a:srgbClr val="263F6B"/>
            </a:solidFill>
          </p:spPr>
        </p:sp>
      </p:grpSp>
      <p:sp>
        <p:nvSpPr>
          <p:cNvPr id="7" name="TextBox 7"/>
          <p:cNvSpPr txBox="1"/>
          <p:nvPr/>
        </p:nvSpPr>
        <p:spPr>
          <a:xfrm>
            <a:off x="4379107" y="292304"/>
            <a:ext cx="9532801" cy="1077849"/>
          </a:xfrm>
          <a:prstGeom prst="rect">
            <a:avLst/>
          </a:prstGeom>
        </p:spPr>
        <p:txBody>
          <a:bodyPr lIns="0" tIns="0" rIns="0" bIns="0" rtlCol="0" anchor="t">
            <a:spAutoFit/>
          </a:bodyPr>
          <a:lstStyle/>
          <a:p>
            <a:pPr algn="ctr">
              <a:lnSpc>
                <a:spcPts val="8070"/>
              </a:lnSpc>
            </a:pPr>
            <a:r>
              <a:rPr lang="en-US" sz="8235" spc="-485">
                <a:solidFill>
                  <a:srgbClr val="263F6B"/>
                </a:solidFill>
                <a:latin typeface="Montserrat Extra-Bold Italics" panose="00000900000000000000"/>
              </a:rPr>
              <a:t>INTRODUCTION</a:t>
            </a:r>
          </a:p>
        </p:txBody>
      </p:sp>
      <p:sp>
        <p:nvSpPr>
          <p:cNvPr id="8" name="TextBox 8"/>
          <p:cNvSpPr txBox="1"/>
          <p:nvPr/>
        </p:nvSpPr>
        <p:spPr>
          <a:xfrm>
            <a:off x="355991" y="1765769"/>
            <a:ext cx="17576019" cy="8001635"/>
          </a:xfrm>
          <a:prstGeom prst="rect">
            <a:avLst/>
          </a:prstGeom>
        </p:spPr>
        <p:txBody>
          <a:bodyPr lIns="0" tIns="0" rIns="0" bIns="0" rtlCol="0" anchor="t">
            <a:spAutoFit/>
          </a:bodyPr>
          <a:lstStyle/>
          <a:p>
            <a:pPr marL="474980" lvl="1" indent="-237490">
              <a:lnSpc>
                <a:spcPts val="2860"/>
              </a:lnSpc>
              <a:buFont typeface="Arial" panose="020B0604020202020204"/>
              <a:buChar char="•"/>
            </a:pPr>
            <a:r>
              <a:rPr lang="en-US" sz="2200" spc="44">
                <a:solidFill>
                  <a:srgbClr val="263F6B"/>
                </a:solidFill>
                <a:latin typeface="Arial Bold"/>
              </a:rPr>
              <a:t>Efficient Indoor Crowd Management is a critical aspect of ensuring Public Safety and optimizing Crowd Control in various environments such as shopping malls, event venues, and transportation hubs. </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This project aims to develop a sophisticated Crowd Management System using YOLO (You Only Look Once) Object Detection algorithm and Flask Web Framework. </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The system utilizes Computer Vision techniques to detect and track individuals in real-time, enabling accurate crowd counting and monitoring.</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The proposed system leverages the power of YOLO, an advanced object detection model, to accurately identify and track individuals within a video stream. By applying this algorithm to live camera feeds, the system is able to detect and count the number of people present in a given staircase. </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The captured data is then processed and displayed in a User-friendly Web Interface created using Flask, allowing authorized personnel to monitor crowd levels and make informed decisions regarding crowd control measures. </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Additionally, the system incorporates features like color-coded threshold alerts, where the display changes to red when the crowd density exceeds a predefined threshold, providing visual cues for immediate action and redirecting the crowd to the other staircase. </a:t>
            </a:r>
          </a:p>
          <a:p>
            <a:pPr>
              <a:lnSpc>
                <a:spcPts val="2860"/>
              </a:lnSpc>
            </a:pPr>
            <a:endParaRPr lang="en-US" sz="2200" spc="44">
              <a:solidFill>
                <a:srgbClr val="263F6B"/>
              </a:solidFill>
              <a:latin typeface="Arial Bold"/>
            </a:endParaRPr>
          </a:p>
          <a:p>
            <a:pPr marL="474980" lvl="1" indent="-237490">
              <a:lnSpc>
                <a:spcPts val="2860"/>
              </a:lnSpc>
              <a:buFont typeface="Arial" panose="020B0604020202020204"/>
              <a:buChar char="•"/>
            </a:pPr>
            <a:r>
              <a:rPr lang="en-US" sz="2200" spc="44">
                <a:solidFill>
                  <a:srgbClr val="263F6B"/>
                </a:solidFill>
                <a:latin typeface="Arial Bold"/>
              </a:rPr>
              <a:t>This combination of YOLO-based object detection and Flask web framework presents a powerful solution for Real-Time Crowd Monitoring and opens avenues for future research and advancements in the field.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sp>
      <p:grpSp>
        <p:nvGrpSpPr>
          <p:cNvPr id="4" name="Group 4"/>
          <p:cNvGrpSpPr/>
          <p:nvPr/>
        </p:nvGrpSpPr>
        <p:grpSpPr>
          <a:xfrm>
            <a:off x="2726348" y="5922707"/>
            <a:ext cx="511382" cy="5113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6" name="Group 6"/>
          <p:cNvGrpSpPr/>
          <p:nvPr/>
        </p:nvGrpSpPr>
        <p:grpSpPr>
          <a:xfrm>
            <a:off x="925484" y="6809379"/>
            <a:ext cx="4113110" cy="2903329"/>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8" name="Group 8"/>
          <p:cNvGrpSpPr/>
          <p:nvPr/>
        </p:nvGrpSpPr>
        <p:grpSpPr>
          <a:xfrm>
            <a:off x="4006465" y="2702647"/>
            <a:ext cx="4113110" cy="2903329"/>
            <a:chOff x="0" y="0"/>
            <a:chExt cx="1500474" cy="1059142"/>
          </a:xfrm>
        </p:grpSpPr>
        <p:sp>
          <p:nvSpPr>
            <p:cNvPr id="9" name="Freeform 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0" name="Group 10"/>
          <p:cNvGrpSpPr/>
          <p:nvPr/>
        </p:nvGrpSpPr>
        <p:grpSpPr>
          <a:xfrm>
            <a:off x="10168426" y="2702647"/>
            <a:ext cx="4113110" cy="2903329"/>
            <a:chOff x="0" y="0"/>
            <a:chExt cx="1500474" cy="1059142"/>
          </a:xfrm>
        </p:grpSpPr>
        <p:sp>
          <p:nvSpPr>
            <p:cNvPr id="11" name="Freeform 1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2" name="Group 12"/>
          <p:cNvGrpSpPr/>
          <p:nvPr/>
        </p:nvGrpSpPr>
        <p:grpSpPr>
          <a:xfrm>
            <a:off x="5807329" y="5922707"/>
            <a:ext cx="511382" cy="51138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6" name="Group 16"/>
          <p:cNvGrpSpPr/>
          <p:nvPr/>
        </p:nvGrpSpPr>
        <p:grpSpPr>
          <a:xfrm>
            <a:off x="8888309" y="5922707"/>
            <a:ext cx="511382" cy="5113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8" name="Group 18"/>
          <p:cNvGrpSpPr/>
          <p:nvPr/>
        </p:nvGrpSpPr>
        <p:grpSpPr>
          <a:xfrm>
            <a:off x="7087445" y="6809379"/>
            <a:ext cx="4113110" cy="2903329"/>
            <a:chOff x="0" y="0"/>
            <a:chExt cx="1500474" cy="1059142"/>
          </a:xfrm>
        </p:grpSpPr>
        <p:sp>
          <p:nvSpPr>
            <p:cNvPr id="19" name="Freeform 1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20" name="Group 20"/>
          <p:cNvGrpSpPr/>
          <p:nvPr/>
        </p:nvGrpSpPr>
        <p:grpSpPr>
          <a:xfrm>
            <a:off x="15050270" y="5922707"/>
            <a:ext cx="511382" cy="511382"/>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22" name="Group 22"/>
          <p:cNvGrpSpPr/>
          <p:nvPr/>
        </p:nvGrpSpPr>
        <p:grpSpPr>
          <a:xfrm>
            <a:off x="13249406" y="6809379"/>
            <a:ext cx="4113110" cy="2903329"/>
            <a:chOff x="0" y="0"/>
            <a:chExt cx="1500474" cy="1059142"/>
          </a:xfrm>
        </p:grpSpPr>
        <p:sp>
          <p:nvSpPr>
            <p:cNvPr id="23" name="Freeform 23"/>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484" y="2146609"/>
            <a:ext cx="1971199" cy="2007702"/>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61652" y="1510881"/>
            <a:ext cx="1579438" cy="1608687"/>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64399" y="4316564"/>
            <a:ext cx="646089" cy="658053"/>
          </a:xfrm>
          <a:prstGeom prst="rect">
            <a:avLst/>
          </a:prstGeom>
        </p:spPr>
      </p:pic>
      <p:pic>
        <p:nvPicPr>
          <p:cNvPr id="27" name="Picture 27"/>
          <p:cNvPicPr>
            <a:picLocks noChangeAspect="1"/>
          </p:cNvPicPr>
          <p:nvPr/>
        </p:nvPicPr>
        <p:blipFill>
          <a:blip r:embed="rId4"/>
          <a:srcRect/>
          <a:stretch>
            <a:fillRect/>
          </a:stretch>
        </p:blipFill>
        <p:spPr>
          <a:xfrm>
            <a:off x="1852504" y="7696181"/>
            <a:ext cx="2259070" cy="1745645"/>
          </a:xfrm>
          <a:prstGeom prst="rect">
            <a:avLst/>
          </a:prstGeom>
        </p:spPr>
      </p:pic>
      <p:pic>
        <p:nvPicPr>
          <p:cNvPr id="28" name="Picture 28"/>
          <p:cNvPicPr>
            <a:picLocks noChangeAspect="1"/>
          </p:cNvPicPr>
          <p:nvPr/>
        </p:nvPicPr>
        <p:blipFill>
          <a:blip r:embed="rId5"/>
          <a:srcRect/>
          <a:stretch>
            <a:fillRect/>
          </a:stretch>
        </p:blipFill>
        <p:spPr>
          <a:xfrm>
            <a:off x="4820581" y="3746551"/>
            <a:ext cx="2484877" cy="1396949"/>
          </a:xfrm>
          <a:prstGeom prst="rect">
            <a:avLst/>
          </a:prstGeom>
        </p:spPr>
      </p:pic>
      <p:pic>
        <p:nvPicPr>
          <p:cNvPr id="29" name="Picture 29"/>
          <p:cNvPicPr>
            <a:picLocks noChangeAspect="1"/>
          </p:cNvPicPr>
          <p:nvPr/>
        </p:nvPicPr>
        <p:blipFill>
          <a:blip r:embed="rId6"/>
          <a:srcRect/>
          <a:stretch>
            <a:fillRect/>
          </a:stretch>
        </p:blipFill>
        <p:spPr>
          <a:xfrm>
            <a:off x="8347508" y="7696181"/>
            <a:ext cx="1592984" cy="1745645"/>
          </a:xfrm>
          <a:prstGeom prst="rect">
            <a:avLst/>
          </a:prstGeom>
        </p:spPr>
      </p:pic>
      <p:pic>
        <p:nvPicPr>
          <p:cNvPr id="30" name="Picture 30"/>
          <p:cNvPicPr>
            <a:picLocks noChangeAspect="1"/>
          </p:cNvPicPr>
          <p:nvPr/>
        </p:nvPicPr>
        <p:blipFill>
          <a:blip r:embed="rId7"/>
          <a:srcRect/>
          <a:stretch>
            <a:fillRect/>
          </a:stretch>
        </p:blipFill>
        <p:spPr>
          <a:xfrm>
            <a:off x="11501557" y="3554311"/>
            <a:ext cx="1446846" cy="1781429"/>
          </a:xfrm>
          <a:prstGeom prst="rect">
            <a:avLst/>
          </a:prstGeom>
        </p:spPr>
      </p:pic>
      <p:pic>
        <p:nvPicPr>
          <p:cNvPr id="31" name="Picture 31"/>
          <p:cNvPicPr>
            <a:picLocks noChangeAspect="1"/>
          </p:cNvPicPr>
          <p:nvPr/>
        </p:nvPicPr>
        <p:blipFill>
          <a:blip r:embed="rId8"/>
          <a:srcRect/>
          <a:stretch>
            <a:fillRect/>
          </a:stretch>
        </p:blipFill>
        <p:spPr>
          <a:xfrm>
            <a:off x="13897612" y="7738065"/>
            <a:ext cx="3028910" cy="1703762"/>
          </a:xfrm>
          <a:prstGeom prst="rect">
            <a:avLst/>
          </a:prstGeom>
        </p:spPr>
      </p:pic>
      <p:sp>
        <p:nvSpPr>
          <p:cNvPr id="32" name="TextBox 32"/>
          <p:cNvSpPr txBox="1"/>
          <p:nvPr/>
        </p:nvSpPr>
        <p:spPr>
          <a:xfrm>
            <a:off x="2134937" y="639933"/>
            <a:ext cx="14018125" cy="777125"/>
          </a:xfrm>
          <a:prstGeom prst="rect">
            <a:avLst/>
          </a:prstGeom>
        </p:spPr>
        <p:txBody>
          <a:bodyPr lIns="0" tIns="0" rIns="0" bIns="0" rtlCol="0" anchor="t">
            <a:spAutoFit/>
          </a:bodyPr>
          <a:lstStyle/>
          <a:p>
            <a:pPr algn="ctr">
              <a:lnSpc>
                <a:spcPts val="5875"/>
              </a:lnSpc>
            </a:pPr>
            <a:r>
              <a:rPr lang="en-US" sz="5995" spc="-353">
                <a:solidFill>
                  <a:srgbClr val="263F6B"/>
                </a:solidFill>
                <a:latin typeface="Montserrat Extra-Bold Italics" panose="00000900000000000000"/>
              </a:rPr>
              <a:t>TECHNOLOGY USED</a:t>
            </a:r>
          </a:p>
        </p:txBody>
      </p:sp>
      <p:sp>
        <p:nvSpPr>
          <p:cNvPr id="33" name="TextBox 33"/>
          <p:cNvSpPr txBox="1"/>
          <p:nvPr/>
        </p:nvSpPr>
        <p:spPr>
          <a:xfrm>
            <a:off x="1361478"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HTML &amp; CSS</a:t>
            </a:r>
          </a:p>
        </p:txBody>
      </p:sp>
      <p:sp>
        <p:nvSpPr>
          <p:cNvPr id="34" name="TextBox 34"/>
          <p:cNvSpPr txBox="1"/>
          <p:nvPr/>
        </p:nvSpPr>
        <p:spPr>
          <a:xfrm>
            <a:off x="4442458"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JAVASCRIPT</a:t>
            </a:r>
          </a:p>
        </p:txBody>
      </p:sp>
      <p:sp>
        <p:nvSpPr>
          <p:cNvPr id="35" name="TextBox 35"/>
          <p:cNvSpPr txBox="1"/>
          <p:nvPr/>
        </p:nvSpPr>
        <p:spPr>
          <a:xfrm>
            <a:off x="10604419"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OPENCV</a:t>
            </a:r>
          </a:p>
        </p:txBody>
      </p:sp>
      <p:sp>
        <p:nvSpPr>
          <p:cNvPr id="36" name="TextBox 36"/>
          <p:cNvSpPr txBox="1"/>
          <p:nvPr/>
        </p:nvSpPr>
        <p:spPr>
          <a:xfrm>
            <a:off x="7523439"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PYTHON</a:t>
            </a:r>
          </a:p>
        </p:txBody>
      </p:sp>
      <p:sp>
        <p:nvSpPr>
          <p:cNvPr id="37" name="TextBox 37"/>
          <p:cNvSpPr txBox="1"/>
          <p:nvPr/>
        </p:nvSpPr>
        <p:spPr>
          <a:xfrm>
            <a:off x="13685399"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YOLO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sp>
      <p:grpSp>
        <p:nvGrpSpPr>
          <p:cNvPr id="4" name="Group 4"/>
          <p:cNvGrpSpPr/>
          <p:nvPr/>
        </p:nvGrpSpPr>
        <p:grpSpPr>
          <a:xfrm>
            <a:off x="2726348" y="5922707"/>
            <a:ext cx="511382" cy="5113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6" name="Group 6"/>
          <p:cNvGrpSpPr/>
          <p:nvPr/>
        </p:nvGrpSpPr>
        <p:grpSpPr>
          <a:xfrm>
            <a:off x="925484" y="6809379"/>
            <a:ext cx="4113110" cy="2903329"/>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8" name="Group 8"/>
          <p:cNvGrpSpPr/>
          <p:nvPr/>
        </p:nvGrpSpPr>
        <p:grpSpPr>
          <a:xfrm>
            <a:off x="4006465" y="2702647"/>
            <a:ext cx="4113110" cy="2903329"/>
            <a:chOff x="0" y="0"/>
            <a:chExt cx="1500474" cy="1059142"/>
          </a:xfrm>
        </p:grpSpPr>
        <p:sp>
          <p:nvSpPr>
            <p:cNvPr id="9" name="Freeform 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0" name="Group 10"/>
          <p:cNvGrpSpPr/>
          <p:nvPr/>
        </p:nvGrpSpPr>
        <p:grpSpPr>
          <a:xfrm>
            <a:off x="10168426" y="2702647"/>
            <a:ext cx="4113110" cy="2903329"/>
            <a:chOff x="0" y="0"/>
            <a:chExt cx="1500474" cy="1059142"/>
          </a:xfrm>
        </p:grpSpPr>
        <p:sp>
          <p:nvSpPr>
            <p:cNvPr id="11" name="Freeform 1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id="12" name="Group 12"/>
          <p:cNvGrpSpPr/>
          <p:nvPr/>
        </p:nvGrpSpPr>
        <p:grpSpPr>
          <a:xfrm>
            <a:off x="5807329" y="5922707"/>
            <a:ext cx="511382" cy="51138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6" name="Group 16"/>
          <p:cNvGrpSpPr/>
          <p:nvPr/>
        </p:nvGrpSpPr>
        <p:grpSpPr>
          <a:xfrm>
            <a:off x="8888309" y="5922707"/>
            <a:ext cx="511382" cy="5113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id="18" name="Group 18"/>
          <p:cNvGrpSpPr/>
          <p:nvPr/>
        </p:nvGrpSpPr>
        <p:grpSpPr>
          <a:xfrm>
            <a:off x="7087445" y="6809379"/>
            <a:ext cx="4113110" cy="2903329"/>
            <a:chOff x="0" y="0"/>
            <a:chExt cx="1500474" cy="1059142"/>
          </a:xfrm>
        </p:grpSpPr>
        <p:sp>
          <p:nvSpPr>
            <p:cNvPr id="19" name="Freeform 1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5484" y="2146609"/>
            <a:ext cx="1971199" cy="2007702"/>
          </a:xfrm>
          <a:prstGeom prst="rect">
            <a:avLst/>
          </a:prstGeom>
        </p:spPr>
      </p:pic>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61652" y="1510881"/>
            <a:ext cx="1579438" cy="1608687"/>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64399" y="4316564"/>
            <a:ext cx="646089" cy="658053"/>
          </a:xfrm>
          <a:prstGeom prst="rect">
            <a:avLst/>
          </a:prstGeom>
        </p:spPr>
      </p:pic>
      <p:pic>
        <p:nvPicPr>
          <p:cNvPr id="23" name="Picture 23"/>
          <p:cNvPicPr>
            <a:picLocks noChangeAspect="1"/>
          </p:cNvPicPr>
          <p:nvPr/>
        </p:nvPicPr>
        <p:blipFill>
          <a:blip r:embed="rId4"/>
          <a:srcRect/>
          <a:stretch>
            <a:fillRect/>
          </a:stretch>
        </p:blipFill>
        <p:spPr>
          <a:xfrm>
            <a:off x="925484" y="7716097"/>
            <a:ext cx="4134341" cy="1653737"/>
          </a:xfrm>
          <a:prstGeom prst="rect">
            <a:avLst/>
          </a:prstGeom>
        </p:spPr>
      </p:pic>
      <p:pic>
        <p:nvPicPr>
          <p:cNvPr id="24" name="Picture 24"/>
          <p:cNvPicPr>
            <a:picLocks noChangeAspect="1"/>
          </p:cNvPicPr>
          <p:nvPr/>
        </p:nvPicPr>
        <p:blipFill>
          <a:blip r:embed="rId5"/>
          <a:srcRect/>
          <a:stretch>
            <a:fillRect/>
          </a:stretch>
        </p:blipFill>
        <p:spPr>
          <a:xfrm>
            <a:off x="4786462" y="3668976"/>
            <a:ext cx="2553116" cy="1595697"/>
          </a:xfrm>
          <a:prstGeom prst="rect">
            <a:avLst/>
          </a:prstGeom>
        </p:spPr>
      </p:pic>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45542" y="7456700"/>
            <a:ext cx="1579438" cy="1608687"/>
          </a:xfrm>
          <a:prstGeom prst="rect">
            <a:avLst/>
          </a:prstGeom>
        </p:spPr>
      </p:pic>
      <p:pic>
        <p:nvPicPr>
          <p:cNvPr id="26" name="Picture 26"/>
          <p:cNvPicPr>
            <a:picLocks noChangeAspect="1"/>
          </p:cNvPicPr>
          <p:nvPr/>
        </p:nvPicPr>
        <p:blipFill>
          <a:blip r:embed="rId6"/>
          <a:srcRect/>
          <a:stretch>
            <a:fillRect/>
          </a:stretch>
        </p:blipFill>
        <p:spPr>
          <a:xfrm>
            <a:off x="7202440" y="8106279"/>
            <a:ext cx="3883120" cy="1263555"/>
          </a:xfrm>
          <a:prstGeom prst="rect">
            <a:avLst/>
          </a:prstGeom>
        </p:spPr>
      </p:pic>
      <p:pic>
        <p:nvPicPr>
          <p:cNvPr id="27" name="Picture 27"/>
          <p:cNvPicPr>
            <a:picLocks noChangeAspect="1"/>
          </p:cNvPicPr>
          <p:nvPr/>
        </p:nvPicPr>
        <p:blipFill>
          <a:blip r:embed="rId7"/>
          <a:srcRect/>
          <a:stretch>
            <a:fillRect/>
          </a:stretch>
        </p:blipFill>
        <p:spPr>
          <a:xfrm>
            <a:off x="10764561" y="3584460"/>
            <a:ext cx="2947900" cy="1764729"/>
          </a:xfrm>
          <a:prstGeom prst="rect">
            <a:avLst/>
          </a:prstGeom>
        </p:spPr>
      </p:pic>
      <p:sp>
        <p:nvSpPr>
          <p:cNvPr id="28" name="TextBox 28"/>
          <p:cNvSpPr txBox="1"/>
          <p:nvPr/>
        </p:nvSpPr>
        <p:spPr>
          <a:xfrm>
            <a:off x="2134937" y="733756"/>
            <a:ext cx="14018125" cy="777125"/>
          </a:xfrm>
          <a:prstGeom prst="rect">
            <a:avLst/>
          </a:prstGeom>
        </p:spPr>
        <p:txBody>
          <a:bodyPr lIns="0" tIns="0" rIns="0" bIns="0" rtlCol="0" anchor="t">
            <a:spAutoFit/>
          </a:bodyPr>
          <a:lstStyle/>
          <a:p>
            <a:pPr algn="ctr">
              <a:lnSpc>
                <a:spcPts val="5875"/>
              </a:lnSpc>
            </a:pPr>
            <a:r>
              <a:rPr lang="en-US" sz="5995" spc="-353">
                <a:solidFill>
                  <a:srgbClr val="263F6B"/>
                </a:solidFill>
                <a:latin typeface="Montserrat Extra-Bold Italics" panose="00000900000000000000"/>
              </a:rPr>
              <a:t>TECHNOLOGY USED</a:t>
            </a:r>
          </a:p>
        </p:txBody>
      </p:sp>
      <p:sp>
        <p:nvSpPr>
          <p:cNvPr id="29" name="TextBox 29"/>
          <p:cNvSpPr txBox="1"/>
          <p:nvPr/>
        </p:nvSpPr>
        <p:spPr>
          <a:xfrm>
            <a:off x="1361478" y="72072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NUMPY</a:t>
            </a:r>
          </a:p>
        </p:txBody>
      </p:sp>
      <p:sp>
        <p:nvSpPr>
          <p:cNvPr id="30" name="TextBox 30"/>
          <p:cNvSpPr txBox="1"/>
          <p:nvPr/>
        </p:nvSpPr>
        <p:spPr>
          <a:xfrm>
            <a:off x="4442458"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FLASK</a:t>
            </a:r>
          </a:p>
        </p:txBody>
      </p:sp>
      <p:sp>
        <p:nvSpPr>
          <p:cNvPr id="31" name="TextBox 31"/>
          <p:cNvSpPr txBox="1"/>
          <p:nvPr/>
        </p:nvSpPr>
        <p:spPr>
          <a:xfrm>
            <a:off x="10604419" y="310051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CORS</a:t>
            </a:r>
          </a:p>
        </p:txBody>
      </p:sp>
      <p:sp>
        <p:nvSpPr>
          <p:cNvPr id="32" name="TextBox 32"/>
          <p:cNvSpPr txBox="1"/>
          <p:nvPr/>
        </p:nvSpPr>
        <p:spPr>
          <a:xfrm>
            <a:off x="7523439" y="7207250"/>
            <a:ext cx="3241123"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panose="00000900000000000000"/>
              </a:rPr>
              <a:t>Threading &amp; Queueing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7214" y="-726996"/>
            <a:ext cx="11740992" cy="11740992"/>
          </a:xfrm>
          <a:prstGeom prst="rect">
            <a:avLst/>
          </a:prstGeom>
        </p:spPr>
      </p:pic>
      <p:sp>
        <p:nvSpPr>
          <p:cNvPr id="4" name="AutoShape 4"/>
          <p:cNvSpPr/>
          <p:nvPr/>
        </p:nvSpPr>
        <p:spPr>
          <a:xfrm>
            <a:off x="1028700" y="615601"/>
            <a:ext cx="16230600" cy="9055797"/>
          </a:xfrm>
          <a:prstGeom prst="rect">
            <a:avLst/>
          </a:prstGeom>
          <a:solidFill>
            <a:srgbClr val="213559"/>
          </a:solidFill>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071134" y="1054482"/>
            <a:ext cx="1783058" cy="295015"/>
          </a:xfrm>
          <a:prstGeom prst="rect">
            <a:avLst/>
          </a:prstGeom>
        </p:spPr>
      </p:pic>
      <p:sp>
        <p:nvSpPr>
          <p:cNvPr id="6" name="AutoShape 6"/>
          <p:cNvSpPr/>
          <p:nvPr/>
        </p:nvSpPr>
        <p:spPr>
          <a:xfrm rot="-5400000">
            <a:off x="13018986" y="5376538"/>
            <a:ext cx="6492240"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6"/>
          <a:srcRect/>
          <a:stretch>
            <a:fillRect/>
          </a:stretch>
        </p:blipFill>
        <p:spPr>
          <a:xfrm>
            <a:off x="3303210" y="2075876"/>
            <a:ext cx="10800004" cy="7182424"/>
          </a:xfrm>
          <a:prstGeom prst="rect">
            <a:avLst/>
          </a:prstGeom>
        </p:spPr>
      </p:pic>
      <p:sp>
        <p:nvSpPr>
          <p:cNvPr id="8" name="TextBox 8"/>
          <p:cNvSpPr txBox="1"/>
          <p:nvPr/>
        </p:nvSpPr>
        <p:spPr>
          <a:xfrm>
            <a:off x="6830461" y="1178307"/>
            <a:ext cx="4627078" cy="798721"/>
          </a:xfrm>
          <a:prstGeom prst="rect">
            <a:avLst/>
          </a:prstGeom>
        </p:spPr>
        <p:txBody>
          <a:bodyPr lIns="0" tIns="0" rIns="0" bIns="0" rtlCol="0" anchor="t">
            <a:spAutoFit/>
          </a:bodyPr>
          <a:lstStyle/>
          <a:p>
            <a:pPr algn="just">
              <a:lnSpc>
                <a:spcPts val="5960"/>
              </a:lnSpc>
            </a:pPr>
            <a:r>
              <a:rPr lang="en-US" sz="6080" spc="-358">
                <a:solidFill>
                  <a:srgbClr val="FFFFFF"/>
                </a:solidFill>
                <a:latin typeface="Montserrat Extra-Bold Italics" panose="00000900000000000000"/>
              </a:rPr>
              <a:t>WORKING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15641497" y="9043300"/>
            <a:ext cx="5293007" cy="2487400"/>
          </a:xfrm>
          <a:prstGeom prst="rect">
            <a:avLst/>
          </a:prstGeom>
          <a:solidFill>
            <a:srgbClr val="213559"/>
          </a:solidFill>
        </p:spPr>
      </p:sp>
      <p:sp>
        <p:nvSpPr>
          <p:cNvPr id="4" name="AutoShape 4"/>
          <p:cNvSpPr/>
          <p:nvPr/>
        </p:nvSpPr>
        <p:spPr>
          <a:xfrm rot="-2700000">
            <a:off x="-2646503" y="-1243700"/>
            <a:ext cx="5293007" cy="2487400"/>
          </a:xfrm>
          <a:prstGeom prst="rect">
            <a:avLst/>
          </a:prstGeom>
          <a:solidFill>
            <a:srgbClr val="213559"/>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25875" y="5063704"/>
            <a:ext cx="3331164" cy="945218"/>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45470">
            <a:off x="7872719" y="2893867"/>
            <a:ext cx="3331164" cy="945218"/>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03809">
            <a:off x="7868630" y="7218176"/>
            <a:ext cx="3331164" cy="945218"/>
          </a:xfrm>
          <a:prstGeom prst="rect">
            <a:avLst/>
          </a:prstGeom>
        </p:spPr>
      </p:pic>
      <p:sp>
        <p:nvSpPr>
          <p:cNvPr id="12" name="TextBox 12"/>
          <p:cNvSpPr txBox="1"/>
          <p:nvPr/>
        </p:nvSpPr>
        <p:spPr>
          <a:xfrm>
            <a:off x="0" y="359946"/>
            <a:ext cx="18288000" cy="777240"/>
          </a:xfrm>
          <a:prstGeom prst="rect">
            <a:avLst/>
          </a:prstGeom>
        </p:spPr>
        <p:txBody>
          <a:bodyPr lIns="0" tIns="0" rIns="0" bIns="0" rtlCol="0" anchor="t">
            <a:spAutoFit/>
          </a:bodyPr>
          <a:lstStyle/>
          <a:p>
            <a:pPr algn="ctr">
              <a:lnSpc>
                <a:spcPts val="5880"/>
              </a:lnSpc>
            </a:pPr>
            <a:r>
              <a:rPr lang="en-US" sz="6000" spc="-354">
                <a:solidFill>
                  <a:srgbClr val="263F6B"/>
                </a:solidFill>
                <a:latin typeface="Montserrat Extra-Bold Italics" panose="00000900000000000000"/>
              </a:rPr>
              <a:t>IMPLEMENTATION</a:t>
            </a:r>
          </a:p>
        </p:txBody>
      </p:sp>
      <p:sp>
        <p:nvSpPr>
          <p:cNvPr id="13" name="TextBox 13"/>
          <p:cNvSpPr txBox="1"/>
          <p:nvPr/>
        </p:nvSpPr>
        <p:spPr>
          <a:xfrm>
            <a:off x="1574342" y="2886861"/>
            <a:ext cx="4778236" cy="580390"/>
          </a:xfrm>
          <a:prstGeom prst="rect">
            <a:avLst/>
          </a:prstGeom>
        </p:spPr>
        <p:txBody>
          <a:bodyPr lIns="0" tIns="0" rIns="0" bIns="0" rtlCol="0" anchor="t">
            <a:spAutoFit/>
          </a:bodyPr>
          <a:lstStyle/>
          <a:p>
            <a:pPr algn="ctr">
              <a:lnSpc>
                <a:spcPts val="4760"/>
              </a:lnSpc>
            </a:pPr>
            <a:r>
              <a:rPr lang="en-US" sz="3400">
                <a:solidFill>
                  <a:srgbClr val="263F6B"/>
                </a:solidFill>
                <a:latin typeface="Canva Sans Bold" panose="020B0803030501040103"/>
              </a:rPr>
              <a:t>Landing Page</a:t>
            </a:r>
          </a:p>
        </p:txBody>
      </p:sp>
      <p:sp>
        <p:nvSpPr>
          <p:cNvPr id="14" name="TextBox 14"/>
          <p:cNvSpPr txBox="1"/>
          <p:nvPr/>
        </p:nvSpPr>
        <p:spPr>
          <a:xfrm rot="-1631491">
            <a:off x="7541433" y="3192127"/>
            <a:ext cx="2698300" cy="322728"/>
          </a:xfrm>
          <a:prstGeom prst="rect">
            <a:avLst/>
          </a:prstGeom>
        </p:spPr>
        <p:txBody>
          <a:bodyPr lIns="0" tIns="0" rIns="0" bIns="0" rtlCol="0" anchor="t">
            <a:spAutoFit/>
          </a:bodyPr>
          <a:lstStyle/>
          <a:p>
            <a:pPr algn="ctr">
              <a:lnSpc>
                <a:spcPts val="2685"/>
              </a:lnSpc>
            </a:pPr>
            <a:r>
              <a:rPr lang="en-US" sz="1920">
                <a:solidFill>
                  <a:srgbClr val="263F6B"/>
                </a:solidFill>
                <a:latin typeface="Canva Sans Bold" panose="020B0803030501040103"/>
              </a:rPr>
              <a:t>Real Time Feed</a:t>
            </a:r>
          </a:p>
        </p:txBody>
      </p:sp>
      <p:sp>
        <p:nvSpPr>
          <p:cNvPr id="15" name="TextBox 15"/>
          <p:cNvSpPr txBox="1"/>
          <p:nvPr/>
        </p:nvSpPr>
        <p:spPr>
          <a:xfrm>
            <a:off x="7929705" y="5060976"/>
            <a:ext cx="2428589" cy="370999"/>
          </a:xfrm>
          <a:prstGeom prst="rect">
            <a:avLst/>
          </a:prstGeom>
        </p:spPr>
        <p:txBody>
          <a:bodyPr wrap="square" lIns="0" tIns="0" rIns="0" bIns="0" rtlCol="0" anchor="t">
            <a:spAutoFit/>
          </a:bodyPr>
          <a:lstStyle/>
          <a:p>
            <a:pPr algn="ctr">
              <a:lnSpc>
                <a:spcPts val="3080"/>
              </a:lnSpc>
            </a:pPr>
            <a:r>
              <a:rPr lang="en-US" sz="2200" dirty="0">
                <a:solidFill>
                  <a:srgbClr val="263F6B"/>
                </a:solidFill>
                <a:latin typeface="Canva Sans Bold" panose="020B0803030501040103"/>
              </a:rPr>
              <a:t>Documentation</a:t>
            </a:r>
          </a:p>
        </p:txBody>
      </p:sp>
      <p:sp>
        <p:nvSpPr>
          <p:cNvPr id="16" name="TextBox 16"/>
          <p:cNvSpPr txBox="1"/>
          <p:nvPr/>
        </p:nvSpPr>
        <p:spPr>
          <a:xfrm rot="1632633">
            <a:off x="8509599" y="7058815"/>
            <a:ext cx="1434345" cy="370999"/>
          </a:xfrm>
          <a:prstGeom prst="rect">
            <a:avLst/>
          </a:prstGeom>
        </p:spPr>
        <p:txBody>
          <a:bodyPr wrap="square" lIns="0" tIns="0" rIns="0" bIns="0" rtlCol="0" anchor="t">
            <a:spAutoFit/>
          </a:bodyPr>
          <a:lstStyle/>
          <a:p>
            <a:pPr algn="ctr">
              <a:lnSpc>
                <a:spcPts val="3080"/>
              </a:lnSpc>
            </a:pPr>
            <a:r>
              <a:rPr lang="en-US" sz="2200" dirty="0">
                <a:solidFill>
                  <a:srgbClr val="263F6B"/>
                </a:solidFill>
                <a:latin typeface="Canva Sans Bold" panose="020B0803030501040103"/>
              </a:rPr>
              <a:t>About Us</a:t>
            </a:r>
          </a:p>
        </p:txBody>
      </p:sp>
      <p:pic>
        <p:nvPicPr>
          <p:cNvPr id="17" name="Picture 16">
            <a:extLst>
              <a:ext uri="{FF2B5EF4-FFF2-40B4-BE49-F238E27FC236}">
                <a16:creationId xmlns:a16="http://schemas.microsoft.com/office/drawing/2014/main" id="{9C3746FC-238E-D096-9C76-0A54C1923B5D}"/>
              </a:ext>
            </a:extLst>
          </p:cNvPr>
          <p:cNvPicPr>
            <a:picLocks noChangeAspect="1"/>
          </p:cNvPicPr>
          <p:nvPr/>
        </p:nvPicPr>
        <p:blipFill>
          <a:blip r:embed="rId4"/>
          <a:stretch>
            <a:fillRect/>
          </a:stretch>
        </p:blipFill>
        <p:spPr>
          <a:xfrm>
            <a:off x="211510" y="3822059"/>
            <a:ext cx="7503900" cy="3602555"/>
          </a:xfrm>
          <a:prstGeom prst="rect">
            <a:avLst/>
          </a:prstGeom>
          <a:ln>
            <a:solidFill>
              <a:schemeClr val="tx1"/>
            </a:solidFill>
          </a:ln>
        </p:spPr>
      </p:pic>
      <p:pic>
        <p:nvPicPr>
          <p:cNvPr id="18" name="Picture 17">
            <a:extLst>
              <a:ext uri="{FF2B5EF4-FFF2-40B4-BE49-F238E27FC236}">
                <a16:creationId xmlns:a16="http://schemas.microsoft.com/office/drawing/2014/main" id="{D0E44F0E-BA07-7781-DB3E-86427B20AD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79" t="14066" r="4046" b="4299"/>
          <a:stretch/>
        </p:blipFill>
        <p:spPr bwMode="auto">
          <a:xfrm>
            <a:off x="11681615" y="1389012"/>
            <a:ext cx="5400952" cy="2639085"/>
          </a:xfrm>
          <a:prstGeom prst="rect">
            <a:avLst/>
          </a:prstGeom>
          <a:noFill/>
          <a:ln>
            <a:solidFill>
              <a:schemeClr val="tx1"/>
            </a:solid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611188E8-65D0-21CF-76EE-BDA4B8E20115}"/>
              </a:ext>
            </a:extLst>
          </p:cNvPr>
          <p:cNvPicPr>
            <a:picLocks noChangeAspect="1"/>
          </p:cNvPicPr>
          <p:nvPr/>
        </p:nvPicPr>
        <p:blipFill>
          <a:blip r:embed="rId6"/>
          <a:stretch>
            <a:fillRect/>
          </a:stretch>
        </p:blipFill>
        <p:spPr>
          <a:xfrm>
            <a:off x="11566322" y="4347257"/>
            <a:ext cx="5516245" cy="2665730"/>
          </a:xfrm>
          <a:prstGeom prst="rect">
            <a:avLst/>
          </a:prstGeom>
          <a:ln>
            <a:solidFill>
              <a:schemeClr val="tx1"/>
            </a:solidFill>
          </a:ln>
        </p:spPr>
      </p:pic>
      <p:pic>
        <p:nvPicPr>
          <p:cNvPr id="20" name="Picture 19">
            <a:extLst>
              <a:ext uri="{FF2B5EF4-FFF2-40B4-BE49-F238E27FC236}">
                <a16:creationId xmlns:a16="http://schemas.microsoft.com/office/drawing/2014/main" id="{58278C53-D739-9F28-4D25-BA573A7565A1}"/>
              </a:ext>
            </a:extLst>
          </p:cNvPr>
          <p:cNvPicPr>
            <a:picLocks noChangeAspect="1"/>
          </p:cNvPicPr>
          <p:nvPr/>
        </p:nvPicPr>
        <p:blipFill>
          <a:blip r:embed="rId7"/>
          <a:stretch>
            <a:fillRect/>
          </a:stretch>
        </p:blipFill>
        <p:spPr>
          <a:xfrm>
            <a:off x="11566322" y="7238168"/>
            <a:ext cx="5516245" cy="2609538"/>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15641497" y="9043300"/>
            <a:ext cx="5293007" cy="2487400"/>
          </a:xfrm>
          <a:prstGeom prst="rect">
            <a:avLst/>
          </a:prstGeom>
          <a:solidFill>
            <a:srgbClr val="213559"/>
          </a:solidFill>
        </p:spPr>
      </p:sp>
      <p:sp>
        <p:nvSpPr>
          <p:cNvPr id="4" name="AutoShape 4"/>
          <p:cNvSpPr/>
          <p:nvPr/>
        </p:nvSpPr>
        <p:spPr>
          <a:xfrm rot="-2700000">
            <a:off x="-2646503" y="-1243700"/>
            <a:ext cx="5293007" cy="2487400"/>
          </a:xfrm>
          <a:prstGeom prst="rect">
            <a:avLst/>
          </a:prstGeom>
          <a:solidFill>
            <a:srgbClr val="213559"/>
          </a:solidFill>
        </p:spPr>
      </p:sp>
      <p:sp>
        <p:nvSpPr>
          <p:cNvPr id="8" name="TextBox 8"/>
          <p:cNvSpPr txBox="1"/>
          <p:nvPr/>
        </p:nvSpPr>
        <p:spPr>
          <a:xfrm>
            <a:off x="0" y="1055618"/>
            <a:ext cx="18288000" cy="777240"/>
          </a:xfrm>
          <a:prstGeom prst="rect">
            <a:avLst/>
          </a:prstGeom>
        </p:spPr>
        <p:txBody>
          <a:bodyPr lIns="0" tIns="0" rIns="0" bIns="0" rtlCol="0" anchor="t">
            <a:spAutoFit/>
          </a:bodyPr>
          <a:lstStyle/>
          <a:p>
            <a:pPr algn="ctr">
              <a:lnSpc>
                <a:spcPts val="5880"/>
              </a:lnSpc>
            </a:pPr>
            <a:r>
              <a:rPr lang="en-US" sz="6000" spc="-354">
                <a:solidFill>
                  <a:srgbClr val="263F6B"/>
                </a:solidFill>
                <a:latin typeface="Montserrat Extra-Bold Italics" panose="00000900000000000000"/>
              </a:rPr>
              <a:t>IMPLEMENTATION</a:t>
            </a:r>
          </a:p>
        </p:txBody>
      </p:sp>
      <p:sp>
        <p:nvSpPr>
          <p:cNvPr id="9" name="TextBox 9"/>
          <p:cNvSpPr txBox="1"/>
          <p:nvPr/>
        </p:nvSpPr>
        <p:spPr>
          <a:xfrm>
            <a:off x="268735" y="6267072"/>
            <a:ext cx="5578641" cy="1346200"/>
          </a:xfrm>
          <a:prstGeom prst="rect">
            <a:avLst/>
          </a:prstGeom>
        </p:spPr>
        <p:txBody>
          <a:bodyPr lIns="0" tIns="0" rIns="0" bIns="0" rtlCol="0" anchor="t">
            <a:spAutoFit/>
          </a:bodyPr>
          <a:lstStyle/>
          <a:p>
            <a:pPr algn="ctr">
              <a:lnSpc>
                <a:spcPts val="3500"/>
              </a:lnSpc>
              <a:spcBef>
                <a:spcPct val="0"/>
              </a:spcBef>
            </a:pPr>
            <a:r>
              <a:rPr lang="en-US" sz="2500" spc="49">
                <a:solidFill>
                  <a:srgbClr val="263F6B"/>
                </a:solidFill>
                <a:latin typeface="Arial Bold"/>
              </a:rPr>
              <a:t>This is the idle case where Primary exit (1) is Green and should be used and 2 is idle.</a:t>
            </a:r>
          </a:p>
        </p:txBody>
      </p:sp>
      <p:sp>
        <p:nvSpPr>
          <p:cNvPr id="10" name="TextBox 10"/>
          <p:cNvSpPr txBox="1"/>
          <p:nvPr/>
        </p:nvSpPr>
        <p:spPr>
          <a:xfrm>
            <a:off x="6199801" y="6267072"/>
            <a:ext cx="5578641" cy="2660650"/>
          </a:xfrm>
          <a:prstGeom prst="rect">
            <a:avLst/>
          </a:prstGeom>
        </p:spPr>
        <p:txBody>
          <a:bodyPr lIns="0" tIns="0" rIns="0" bIns="0" rtlCol="0" anchor="t">
            <a:spAutoFit/>
          </a:bodyPr>
          <a:lstStyle/>
          <a:p>
            <a:pPr algn="ctr">
              <a:lnSpc>
                <a:spcPts val="3500"/>
              </a:lnSpc>
              <a:spcBef>
                <a:spcPct val="0"/>
              </a:spcBef>
            </a:pPr>
            <a:r>
              <a:rPr lang="en-US" sz="2500" spc="49" dirty="0">
                <a:solidFill>
                  <a:srgbClr val="263F6B"/>
                </a:solidFill>
                <a:latin typeface="Arial Bold"/>
              </a:rPr>
              <a:t>This is the case where crowd count in Primary exit (1) crosses the threshold and the crowd should be redirected to 2, so the color of Exit 1 changes to Red and 2 becomes Green.</a:t>
            </a:r>
          </a:p>
        </p:txBody>
      </p:sp>
      <p:sp>
        <p:nvSpPr>
          <p:cNvPr id="11" name="TextBox 11"/>
          <p:cNvSpPr txBox="1"/>
          <p:nvPr/>
        </p:nvSpPr>
        <p:spPr>
          <a:xfrm>
            <a:off x="12130867" y="6298822"/>
            <a:ext cx="5573274" cy="1346200"/>
          </a:xfrm>
          <a:prstGeom prst="rect">
            <a:avLst/>
          </a:prstGeom>
        </p:spPr>
        <p:txBody>
          <a:bodyPr lIns="0" tIns="0" rIns="0" bIns="0" rtlCol="0" anchor="t">
            <a:spAutoFit/>
          </a:bodyPr>
          <a:lstStyle/>
          <a:p>
            <a:pPr algn="ctr">
              <a:lnSpc>
                <a:spcPts val="3500"/>
              </a:lnSpc>
              <a:spcBef>
                <a:spcPct val="0"/>
              </a:spcBef>
            </a:pPr>
            <a:r>
              <a:rPr lang="en-US" sz="2500" spc="49">
                <a:solidFill>
                  <a:srgbClr val="263F6B"/>
                </a:solidFill>
                <a:latin typeface="Arial Bold"/>
              </a:rPr>
              <a:t>Here, the crowd has been successfully redirected, so color changes back to Green.</a:t>
            </a:r>
          </a:p>
        </p:txBody>
      </p:sp>
      <p:pic>
        <p:nvPicPr>
          <p:cNvPr id="12" name="Picture 11">
            <a:extLst>
              <a:ext uri="{FF2B5EF4-FFF2-40B4-BE49-F238E27FC236}">
                <a16:creationId xmlns:a16="http://schemas.microsoft.com/office/drawing/2014/main" id="{05973972-3DE6-8461-9B2A-82867C3562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9" t="14066" r="4046" b="4299"/>
          <a:stretch/>
        </p:blipFill>
        <p:spPr bwMode="auto">
          <a:xfrm>
            <a:off x="365972" y="2964834"/>
            <a:ext cx="5685022" cy="2777891"/>
          </a:xfrm>
          <a:prstGeom prst="rect">
            <a:avLst/>
          </a:prstGeom>
          <a:noFill/>
          <a:ln>
            <a:solidFill>
              <a:schemeClr val="tx1"/>
            </a:solid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72DCF30-8B86-3EBB-597C-B0A67C7B94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84" t="13311" r="5617" b="5813"/>
          <a:stretch/>
        </p:blipFill>
        <p:spPr bwMode="auto">
          <a:xfrm>
            <a:off x="6294613" y="2964834"/>
            <a:ext cx="5599354" cy="2777891"/>
          </a:xfrm>
          <a:prstGeom prst="rect">
            <a:avLst/>
          </a:prstGeom>
          <a:noFill/>
          <a:ln>
            <a:solidFill>
              <a:schemeClr val="tx1"/>
            </a:solid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A413DA2B-4668-A097-946C-D7C81B693E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0" t="13060" r="5478" b="5565"/>
          <a:stretch/>
        </p:blipFill>
        <p:spPr bwMode="auto">
          <a:xfrm>
            <a:off x="12130867" y="2964834"/>
            <a:ext cx="5666651" cy="2777890"/>
          </a:xfrm>
          <a:prstGeom prst="rect">
            <a:avLst/>
          </a:prstGeom>
          <a:noFill/>
          <a:ln>
            <a:solidFill>
              <a:schemeClr val="tx1"/>
            </a:solid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a:grpSpLocks noChangeAspect="1"/>
          </p:cNvGrpSpPr>
          <p:nvPr/>
        </p:nvGrpSpPr>
        <p:grpSpPr>
          <a:xfrm>
            <a:off x="14016390" y="4758689"/>
            <a:ext cx="5802169" cy="5802146"/>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5" name="TextBox 5"/>
          <p:cNvSpPr txBox="1"/>
          <p:nvPr/>
        </p:nvSpPr>
        <p:spPr>
          <a:xfrm>
            <a:off x="791875" y="1200150"/>
            <a:ext cx="6816544" cy="1042671"/>
          </a:xfrm>
          <a:prstGeom prst="rect">
            <a:avLst/>
          </a:prstGeom>
        </p:spPr>
        <p:txBody>
          <a:bodyPr lIns="0" tIns="0" rIns="0" bIns="0" rtlCol="0" anchor="t">
            <a:spAutoFit/>
          </a:bodyPr>
          <a:lstStyle/>
          <a:p>
            <a:pPr>
              <a:lnSpc>
                <a:spcPts val="7840"/>
              </a:lnSpc>
            </a:pPr>
            <a:r>
              <a:rPr lang="en-US" sz="8000" spc="-472">
                <a:solidFill>
                  <a:srgbClr val="263F6B"/>
                </a:solidFill>
                <a:latin typeface="Montserrat Extra-Bold Italics" panose="00000900000000000000"/>
              </a:rPr>
              <a:t>CONCLUSION</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5844" y="333027"/>
            <a:ext cx="1783058" cy="295015"/>
          </a:xfrm>
          <a:prstGeom prst="rect">
            <a:avLst/>
          </a:prstGeom>
        </p:spPr>
      </p:pic>
      <p:sp>
        <p:nvSpPr>
          <p:cNvPr id="7" name="TextBox 7"/>
          <p:cNvSpPr txBox="1"/>
          <p:nvPr/>
        </p:nvSpPr>
        <p:spPr>
          <a:xfrm>
            <a:off x="273821" y="2774058"/>
            <a:ext cx="13653760" cy="6790055"/>
          </a:xfrm>
          <a:prstGeom prst="rect">
            <a:avLst/>
          </a:prstGeom>
        </p:spPr>
        <p:txBody>
          <a:bodyPr lIns="0" tIns="0" rIns="0" bIns="0" rtlCol="0" anchor="t">
            <a:spAutoFit/>
          </a:bodyPr>
          <a:lstStyle/>
          <a:p>
            <a:pPr marL="496570" lvl="1" indent="-248285">
              <a:lnSpc>
                <a:spcPts val="3220"/>
              </a:lnSpc>
              <a:buFont typeface="Arial" panose="020B0604020202020204"/>
              <a:buChar char="•"/>
            </a:pPr>
            <a:r>
              <a:rPr lang="en-US" sz="2300">
                <a:solidFill>
                  <a:srgbClr val="263F6B"/>
                </a:solidFill>
                <a:latin typeface="Canva Sans Bold" panose="020B0803030501040103"/>
              </a:rPr>
              <a:t>The indoor crowd management project utilized YOLO, Flask, and JavaScript to monitor and manage crowds in real-time.</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The project followed a systematic approach, including planning, analysis, design, and testing, and adhered to established coding standards and best practices.</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Testing and verification followed ISO and IEEE standards and encompassed various crowd densities, lighting conditions, and camera angles.</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The system effectively detected and counted individuals within a crowd, providing valuable insights into crowd dynamics and enabling efficient resource allocation and proactive decision-making.</a:t>
            </a:r>
          </a:p>
          <a:p>
            <a:pPr>
              <a:lnSpc>
                <a:spcPts val="3220"/>
              </a:lnSpc>
            </a:pPr>
            <a:endParaRPr lang="en-US" sz="2300">
              <a:solidFill>
                <a:srgbClr val="263F6B"/>
              </a:solidFill>
              <a:latin typeface="Canva Sans Bold" panose="020B0803030501040103"/>
            </a:endParaRPr>
          </a:p>
          <a:p>
            <a:pPr marL="496570" lvl="1" indent="-248285">
              <a:lnSpc>
                <a:spcPts val="3220"/>
              </a:lnSpc>
              <a:buFont typeface="Arial" panose="020B0604020202020204"/>
              <a:buChar char="•"/>
            </a:pPr>
            <a:r>
              <a:rPr lang="en-US" sz="2300">
                <a:solidFill>
                  <a:srgbClr val="263F6B"/>
                </a:solidFill>
                <a:latin typeface="Canva Sans Bold" panose="020B0803030501040103"/>
              </a:rPr>
              <a:t>The project has practical applications in various industries and contributes to the field of computer vision and crowd analysis, paving the way for enhanced crowd management strategies and safer indoor environments.</a:t>
            </a:r>
          </a:p>
          <a:p>
            <a:pPr>
              <a:lnSpc>
                <a:spcPts val="3220"/>
              </a:lnSpc>
            </a:pPr>
            <a:endParaRPr lang="en-US" sz="2300">
              <a:solidFill>
                <a:srgbClr val="263F6B"/>
              </a:solidFill>
              <a:latin typeface="Canva Sans Bold" panose="020B08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610</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 Rounded MT Bold</vt:lpstr>
      <vt:lpstr>Arial Bold</vt:lpstr>
      <vt:lpstr>Montserrat Extra-Bold Italics</vt:lpstr>
      <vt:lpstr>Montserrat Classic Bold</vt:lpstr>
      <vt:lpstr>Arial</vt:lpstr>
      <vt:lpstr>Calibri</vt:lpstr>
      <vt:lpstr>Canva Sans Bold</vt:lpstr>
      <vt:lpstr>Montserrat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Minor_Project_ppt</dc:title>
  <dc:creator/>
  <cp:lastModifiedBy>Astitva  Agarwal</cp:lastModifiedBy>
  <cp:revision>9</cp:revision>
  <dcterms:created xsi:type="dcterms:W3CDTF">2006-08-16T00:00:00Z</dcterms:created>
  <dcterms:modified xsi:type="dcterms:W3CDTF">2024-04-24T19:58:28Z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EC4C8795FB57403D83EF73DFB11D00B2_13</vt:lpwstr>
  </property>
  <property fmtid="{D5CDD505-2E9C-101B-9397-08002B2CF9AE}" pid="3" name="KSOProductBuildVer">
    <vt:lpwstr>1033-12.2.0.16731</vt:lpwstr>
  </property>
</Properties>
</file>